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4"/>
  </p:handoutMasterIdLst>
  <p:sldIdLst>
    <p:sldId id="256" r:id="rId3"/>
    <p:sldId id="259" r:id="rId4"/>
    <p:sldId id="260" r:id="rId5"/>
    <p:sldId id="297" r:id="rId7"/>
    <p:sldId id="262" r:id="rId8"/>
    <p:sldId id="298" r:id="rId9"/>
    <p:sldId id="299" r:id="rId10"/>
    <p:sldId id="268" r:id="rId11"/>
    <p:sldId id="300" r:id="rId12"/>
    <p:sldId id="301" r:id="rId13"/>
    <p:sldId id="289" r:id="rId14"/>
    <p:sldId id="302" r:id="rId15"/>
    <p:sldId id="303" r:id="rId16"/>
    <p:sldId id="274" r:id="rId17"/>
    <p:sldId id="291" r:id="rId18"/>
    <p:sldId id="290" r:id="rId19"/>
    <p:sldId id="304" r:id="rId20"/>
    <p:sldId id="312" r:id="rId21"/>
    <p:sldId id="311" r:id="rId22"/>
    <p:sldId id="313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B2B2B2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roid Sans Fallback" panose="020B0502000000000001" charset="-122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roid Sans Fallback" panose="020B0502000000000001" charset="-122"/>
        <a:ea typeface="Droid Sans Fallback" panose="020B0502000000000001" charset="-122"/>
        <a:cs typeface="DejaVu Sans" panose="020B060603080402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en-US"/>
              <a:t>This example is Terraform, which is currently the standard for Cloud Infra As Code</a:t>
            </a:r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Droid Sans Fallback" panose="020B0502000000000001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" panose="020B0606030804020204" charset="0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" panose="020B0606030804020204" charset="0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" panose="020B0606030804020204" charset="0"/>
                <a:ea typeface="Droid Sans Fallback" panose="020B0502000000000001" charset="-122"/>
                <a:cs typeface="DejaVu Sans" panose="020B06060308040202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ejaVu Sans" panose="020B0606030804020204" charset="0"/>
          <a:ea typeface="Droid Sans Fallback" panose="020B0502000000000001" charset="-122"/>
          <a:cs typeface="DejaVu Sans" panose="020B060603080402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9000"/>
            <a:ext cx="9144000" cy="3089910"/>
          </a:xfrm>
        </p:spPr>
        <p:txBody>
          <a:bodyPr>
            <a:normAutofit fontScale="90000"/>
          </a:bodyPr>
          <a:p>
            <a:r>
              <a:rPr lang="en-US" altLang="en-US" sz="9600" b="1">
                <a:effectLst/>
                <a:latin typeface="FreeMono" panose="020F0409020205020404" charset="0"/>
                <a:cs typeface="FreeMono" panose="020F0409020205020404" charset="0"/>
              </a:rPr>
              <a:t>DevOps,</a:t>
            </a:r>
            <a:br>
              <a:rPr lang="en-US" altLang="en-US" sz="4800" b="1">
                <a:effectLst/>
                <a:latin typeface="FreeMono" panose="020F0409020205020404" charset="0"/>
                <a:cs typeface="FreeMono" panose="020F0409020205020404" charset="0"/>
              </a:rPr>
            </a:br>
            <a:r>
              <a:rPr lang="en-US" altLang="en-US" sz="4000" b="1">
                <a:effectLst/>
                <a:latin typeface="FreeMono" panose="020F0409020205020404" charset="0"/>
                <a:cs typeface="FreeMono" panose="020F0409020205020404" charset="0"/>
              </a:rPr>
              <a:t>or how to build, test, and deploy applications like a boss</a:t>
            </a:r>
            <a:endParaRPr lang="en-US" altLang="en-US" sz="4000" b="1">
              <a:effectLst/>
              <a:latin typeface="FreeMono" panose="020F0409020205020404" charset="0"/>
              <a:cs typeface="FreeMono" panose="020F04090202050204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75550" y="4946650"/>
            <a:ext cx="2992120" cy="1073150"/>
          </a:xfrm>
        </p:spPr>
        <p:txBody>
          <a:bodyPr>
            <a:normAutofit lnSpcReduction="20000"/>
          </a:bodyPr>
          <a:p>
            <a:pPr algn="r"/>
            <a:r>
              <a:rPr lang="en-US" altLang="en-US" sz="2200" b="1">
                <a:latin typeface="Liberation Mono" panose="02070409020205020404" charset="0"/>
                <a:cs typeface="Liberation Mono" panose="02070409020205020404" charset="0"/>
              </a:rPr>
              <a:t>Eugene Romero</a:t>
            </a:r>
            <a:endParaRPr lang="en-US" altLang="en-US">
              <a:latin typeface="Liberation Mono" panose="02070409020205020404" charset="0"/>
              <a:cs typeface="Liberation Mono" panose="02070409020205020404" charset="0"/>
            </a:endParaRPr>
          </a:p>
          <a:p>
            <a:pPr algn="r"/>
            <a:r>
              <a:rPr lang="en-US" altLang="en-US" sz="1600">
                <a:latin typeface="Liberation Mono" panose="02070409020205020404" charset="0"/>
                <a:cs typeface="Liberation Mono" panose="02070409020205020404" charset="0"/>
              </a:rPr>
              <a:t>Senior DevOps Engineer</a:t>
            </a:r>
            <a:endParaRPr lang="en-US" altLang="en-US" sz="1600">
              <a:latin typeface="Liberation Mono" panose="02070409020205020404" charset="0"/>
              <a:cs typeface="Liberation Mono" panose="02070409020205020404" charset="0"/>
            </a:endParaRPr>
          </a:p>
          <a:p>
            <a:pPr algn="r"/>
            <a:r>
              <a:rPr lang="en-US" altLang="en-US" sz="1600">
                <a:latin typeface="Liberation Mono" panose="02070409020205020404" charset="0"/>
                <a:cs typeface="Liberation Mono" panose="02070409020205020404" charset="0"/>
              </a:rPr>
              <a:t>Capgemini Norge</a:t>
            </a:r>
            <a:endParaRPr lang="en-US" altLang="en-US" sz="1600"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 rot="20040000">
            <a:off x="1814195" y="4752340"/>
            <a:ext cx="29260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6000" b="1">
                <a:solidFill>
                  <a:srgbClr val="FF0000"/>
                </a:solidFill>
                <a:latin typeface="FreeMono" panose="020F0409020205020404" charset="0"/>
                <a:cs typeface="FreeMono" panose="020F0409020205020404" charset="0"/>
              </a:rPr>
              <a:t>Part 2</a:t>
            </a:r>
            <a:endParaRPr lang="en-US" sz="6000" b="1">
              <a:solidFill>
                <a:srgbClr val="FF0000"/>
              </a:solidFill>
              <a:latin typeface="FreeMono" panose="020F0409020205020404" charset="0"/>
              <a:cs typeface="FreeMono" panose="020F04090202050204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The Cloud is so much more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335" y="1344295"/>
            <a:ext cx="9371330" cy="477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How can we use Cloud resources?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1"/>
          <a:p>
            <a:pPr marL="0" indent="0" algn="l">
              <a:buNone/>
            </a:pPr>
            <a:r>
              <a:rPr lang="en-US" altLang="en-US" sz="2800"/>
              <a:t>Three choices:</a:t>
            </a:r>
            <a:endParaRPr lang="en-US" altLang="en-US" sz="2800"/>
          </a:p>
          <a:p>
            <a:pPr marL="0" indent="0" algn="l">
              <a:buNone/>
            </a:pPr>
            <a:endParaRPr lang="en-US" altLang="en-US" sz="2800"/>
          </a:p>
          <a:p>
            <a:pPr algn="l"/>
            <a:r>
              <a:rPr lang="en-US" altLang="en-US" sz="2800"/>
              <a:t>The bad way</a:t>
            </a:r>
            <a:endParaRPr lang="en-US" altLang="en-US" sz="2800"/>
          </a:p>
          <a:p>
            <a:pPr algn="l"/>
            <a:r>
              <a:rPr lang="en-US" altLang="en-US" sz="2800"/>
              <a:t>The good way</a:t>
            </a:r>
            <a:endParaRPr lang="en-US" altLang="en-US" sz="2800"/>
          </a:p>
          <a:p>
            <a:pPr algn="l"/>
            <a:r>
              <a:rPr lang="en-US" altLang="en-US" sz="2800"/>
              <a:t>The less good way</a:t>
            </a:r>
            <a:endParaRPr lang="en-US" altLang="en-US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The bad way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050" y="1292860"/>
            <a:ext cx="1037590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Using the web portal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1"/>
          <a:p>
            <a:pPr marL="0" indent="0" algn="l">
              <a:buNone/>
            </a:pPr>
            <a:r>
              <a:rPr lang="en-US" altLang="en-US" sz="2800">
                <a:sym typeface="+mn-ea"/>
              </a:rPr>
              <a:t>Using the providers’ web portal is fast and good for experimenting, but presents challenges:</a:t>
            </a:r>
            <a:endParaRPr lang="en-US" altLang="en-US" sz="2800"/>
          </a:p>
          <a:p>
            <a:pPr marL="0" indent="0" algn="l">
              <a:buNone/>
            </a:pPr>
            <a:endParaRPr lang="en-US" altLang="en-US" sz="2800"/>
          </a:p>
          <a:p>
            <a:pPr algn="l"/>
            <a:r>
              <a:rPr lang="en-US" altLang="en-US" sz="2800">
                <a:sym typeface="+mn-ea"/>
              </a:rPr>
              <a:t>Hard to recreate</a:t>
            </a:r>
            <a:endParaRPr lang="en-US" altLang="en-US" sz="2800"/>
          </a:p>
          <a:p>
            <a:pPr algn="l"/>
            <a:r>
              <a:rPr lang="en-US" altLang="en-US" sz="2800">
                <a:sym typeface="+mn-ea"/>
              </a:rPr>
              <a:t>Hard to grow</a:t>
            </a:r>
            <a:endParaRPr lang="en-US" altLang="en-US" sz="2800"/>
          </a:p>
          <a:p>
            <a:pPr algn="l"/>
            <a:r>
              <a:rPr lang="en-US" altLang="en-US" sz="2800">
                <a:sym typeface="+mn-ea"/>
              </a:rPr>
              <a:t>Hard to avoid drift</a:t>
            </a:r>
            <a:endParaRPr lang="en-US" altLang="en-US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Infrastructure-As-Code (the good way)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Infra-As-Code allows us to...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algn="l"/>
            <a:r>
              <a:rPr lang="en-US" altLang="en-US" sz="2800"/>
              <a:t>Keep all infrastructure in the same codebase as our app</a:t>
            </a:r>
            <a:endParaRPr lang="en-US" altLang="en-US" sz="2800"/>
          </a:p>
          <a:p>
            <a:pPr algn="l"/>
            <a:r>
              <a:rPr lang="en-US" altLang="en-US" sz="2800"/>
              <a:t>Avoid snowflakes (idempotence)</a:t>
            </a:r>
            <a:endParaRPr lang="en-US" altLang="en-US" sz="2800"/>
          </a:p>
          <a:p>
            <a:pPr algn="l"/>
            <a:r>
              <a:rPr lang="en-US" altLang="en-US" sz="2800"/>
              <a:t>Version our infrastructure</a:t>
            </a:r>
            <a:endParaRPr lang="en-US" altLang="en-US" sz="2800"/>
          </a:p>
          <a:p>
            <a:pPr algn="l"/>
            <a:r>
              <a:rPr lang="en-US" altLang="en-US" sz="2800"/>
              <a:t>Grow fast and consistently</a:t>
            </a:r>
            <a:endParaRPr lang="en-US" altLang="en-US" sz="2800"/>
          </a:p>
          <a:p>
            <a:pPr algn="l"/>
            <a:r>
              <a:rPr lang="en-US" altLang="en-US" sz="2800"/>
              <a:t>Easy experimenting</a:t>
            </a:r>
            <a:endParaRPr lang="en-US" altLang="en-US"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What does it look like?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6380" y="1092835"/>
            <a:ext cx="7705725" cy="5075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005" y="4420235"/>
            <a:ext cx="2741930" cy="18281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The less good (and less common) way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The “no hands” approach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1"/>
          <a:p>
            <a:pPr marL="0" indent="0" algn="l">
              <a:buNone/>
            </a:pPr>
            <a:r>
              <a:rPr lang="en-US" altLang="en-US" sz="2800">
                <a:sym typeface="+mn-ea"/>
              </a:rPr>
              <a:t>Some Cloud resources can be deployed by using </a:t>
            </a:r>
            <a:r>
              <a:rPr lang="en-US" altLang="en-US" sz="2800" b="1">
                <a:sym typeface="+mn-ea"/>
              </a:rPr>
              <a:t>pre-existing solutions</a:t>
            </a:r>
            <a:r>
              <a:rPr lang="en-US" altLang="en-US" sz="2800">
                <a:sym typeface="+mn-ea"/>
              </a:rPr>
              <a:t> from CI/CD providers, such as GitHub Actions.</a:t>
            </a:r>
            <a:endParaRPr lang="en-US" altLang="en-US" sz="2800">
              <a:sym typeface="+mn-ea"/>
            </a:endParaRPr>
          </a:p>
          <a:p>
            <a:pPr marL="0" indent="0" algn="l">
              <a:buNone/>
            </a:pPr>
            <a:r>
              <a:rPr lang="en-US" altLang="en-US" sz="2800">
                <a:sym typeface="+mn-ea"/>
              </a:rPr>
              <a:t>This is useful for simple projects with few moving parts.</a:t>
            </a:r>
            <a:endParaRPr lang="en-US" altLang="en-US"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“No hands” approach example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75325" y="2434590"/>
            <a:ext cx="5751830" cy="2309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172335"/>
            <a:ext cx="3652520" cy="28346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537075" y="3669030"/>
            <a:ext cx="914400" cy="0"/>
          </a:xfrm>
          <a:prstGeom prst="straightConnector1">
            <a:avLst/>
          </a:prstGeom>
          <a:ln w="1111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6580"/>
            <a:ext cx="10515600" cy="625475"/>
          </a:xfrm>
        </p:spPr>
        <p:txBody>
          <a:bodyPr/>
          <a:p>
            <a:pPr algn="ctr"/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What exactly is the Cloud?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Instructions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  <a:sym typeface="+mn-ea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1">
            <a:normAutofit lnSpcReduction="10000"/>
          </a:bodyPr>
          <a:p>
            <a:pPr algn="l"/>
            <a:r>
              <a:rPr lang="en-US" altLang="en-US"/>
              <a:t>Create Azure resource group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Login to Az CLI (</a:t>
            </a:r>
            <a:r>
              <a:rPr lang="en-US" altLang="en-US">
                <a:latin typeface="FreeMono" panose="020F0409020205020404" charset="0"/>
                <a:cs typeface="FreeMono" panose="020F0409020205020404" charset="0"/>
              </a:rPr>
              <a:t>az login</a:t>
            </a:r>
            <a:r>
              <a:rPr lang="en-US" altLang="en-US"/>
              <a:t>)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Create Azure service principal (</a:t>
            </a:r>
            <a:r>
              <a:rPr lang="en-US" altLang="en-US">
                <a:latin typeface="FreeMono" panose="020F0409020205020404" charset="0"/>
                <a:cs typeface="FreeMono" panose="020F0409020205020404" charset="0"/>
              </a:rPr>
              <a:t>az ad sp create-for-rbac --name "NAME" --role contributor --scopes RESOURCE_GROUP_ID --sdk-auth</a:t>
            </a:r>
            <a:r>
              <a:rPr lang="en-US" altLang="en-US"/>
              <a:t>)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Save credentials as GitHub secret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Update GitHub workflow file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/>
              <a:t>Test pushing updates to application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Life before the Cloud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1285240"/>
            <a:ext cx="7620000" cy="50768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  <a:sym typeface="+mn-ea"/>
              </a:rPr>
              <a:t>Life before the Cloud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1944370"/>
            <a:ext cx="3949065" cy="2969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905" y="1731010"/>
            <a:ext cx="3395980" cy="3395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1898650"/>
            <a:ext cx="3388360" cy="3060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483360" y="5418455"/>
            <a:ext cx="2771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Dedicated Systems team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351780" y="5418455"/>
            <a:ext cx="2540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No simple global reach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989060" y="5418455"/>
            <a:ext cx="2294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Lots of manual labor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Life in a Cloud world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589405"/>
            <a:ext cx="6772910" cy="3807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75" y="1584325"/>
            <a:ext cx="3812540" cy="38125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The Cloud is everywhere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1194435"/>
            <a:ext cx="10320020" cy="5125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No more manual labor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165" y="1092835"/>
            <a:ext cx="7773035" cy="54952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The Cloud is so much more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 anchor="ctr" anchorCtr="0"/>
          <a:p>
            <a:pPr marL="0" indent="0" algn="ctr">
              <a:buNone/>
            </a:pPr>
            <a:r>
              <a:rPr lang="en-US" altLang="en-US" sz="2800"/>
              <a:t>Cloud platforms provide many </a:t>
            </a:r>
            <a:r>
              <a:rPr lang="en-US" altLang="en-US" sz="2800" b="1"/>
              <a:t>additional services</a:t>
            </a:r>
            <a:r>
              <a:rPr lang="en-US" altLang="en-US" sz="2800"/>
              <a:t> not available in a classic datacenter, as well as unrivaled </a:t>
            </a:r>
            <a:r>
              <a:rPr lang="en-US" altLang="en-US" sz="2800" b="1"/>
              <a:t>speed of delivery</a:t>
            </a:r>
            <a:endParaRPr lang="en-US" altLang="en-US" sz="28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67360"/>
            <a:ext cx="10515600" cy="625475"/>
          </a:xfrm>
        </p:spPr>
        <p:txBody>
          <a:bodyPr/>
          <a:p>
            <a:r>
              <a:rPr lang="en-US" altLang="en-US" sz="3600">
                <a:effectLst/>
                <a:latin typeface="Liberation Mono" panose="02070409020205020404" charset="0"/>
                <a:cs typeface="Liberation Mono" panose="02070409020205020404" charset="0"/>
              </a:rPr>
              <a:t>The Cloud is so much more</a:t>
            </a:r>
            <a:endParaRPr lang="en-US" altLang="en-US" sz="3600">
              <a:effectLst/>
              <a:latin typeface="Liberation Mono" panose="02070409020205020404" charset="0"/>
              <a:cs typeface="Liberation Mono" panose="020704090202050204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3620" y="1381125"/>
            <a:ext cx="7605395" cy="5070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DejaVu Sans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1562</Words>
  <Application>WPS Presentation</Application>
  <PresentationFormat>宽屏</PresentationFormat>
  <Paragraphs>87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DejaVu Sans</vt:lpstr>
      <vt:lpstr>Droid Sans Fallback</vt:lpstr>
      <vt:lpstr>FreeMono</vt:lpstr>
      <vt:lpstr>Liberation Mono</vt:lpstr>
      <vt:lpstr>Microsoft YaHei</vt:lpstr>
      <vt:lpstr>Arial Unicode MS</vt:lpstr>
      <vt:lpstr>Andale Mono</vt:lpstr>
      <vt:lpstr>Office Theme</vt:lpstr>
      <vt:lpstr>DevOps, or how to build, test, and deploy applications like a boss</vt:lpstr>
      <vt:lpstr>What exactly is the Cloud?</vt:lpstr>
      <vt:lpstr>Life before the Cloud</vt:lpstr>
      <vt:lpstr>Life before the Cloud</vt:lpstr>
      <vt:lpstr>Life in a Cloud world</vt:lpstr>
      <vt:lpstr>The Cloud is everywhere</vt:lpstr>
      <vt:lpstr>No more manual labor</vt:lpstr>
      <vt:lpstr>The Cloud is so much more</vt:lpstr>
      <vt:lpstr>The Cloud is so much more</vt:lpstr>
      <vt:lpstr>The Cloud is so much more</vt:lpstr>
      <vt:lpstr>How can we use Cloud resources?</vt:lpstr>
      <vt:lpstr>The bad way</vt:lpstr>
      <vt:lpstr>Using the web portal</vt:lpstr>
      <vt:lpstr>Infrastructure-As-Code (the good way)</vt:lpstr>
      <vt:lpstr>Infra-As-Code allows us to...</vt:lpstr>
      <vt:lpstr>What does it look like?</vt:lpstr>
      <vt:lpstr>The other good (but less common) way</vt:lpstr>
      <vt:lpstr>The “no hands” approach</vt:lpstr>
      <vt:lpstr>Using the web portal</vt:lpstr>
      <vt:lpstr>The “no hands” approach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gene</dc:creator>
  <cp:lastModifiedBy>gene</cp:lastModifiedBy>
  <cp:revision>29</cp:revision>
  <dcterms:created xsi:type="dcterms:W3CDTF">2021-09-16T20:37:11Z</dcterms:created>
  <dcterms:modified xsi:type="dcterms:W3CDTF">2021-09-16T20:37:11Z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